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906000" cy="6858000" type="A4"/>
  <p:notesSz cx="9906000" cy="6858000"/>
  <p:embeddedFontLst>
    <p:embeddedFont>
      <p:font typeface="Noto Sans Symbols" panose="020B0604020202020204" charset="0"/>
      <p:regular r:id="rId10"/>
      <p:bold r:id="rId11"/>
    </p:embeddedFont>
    <p:embeddedFont>
      <p:font typeface="Trebuchet MS" panose="020B0603020202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xVssYm6stGiTnH6J4MZClmYIZ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86" y="4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651325" y="514350"/>
            <a:ext cx="6604325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51325" y="514350"/>
            <a:ext cx="66042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fc5d405f2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51325" y="514350"/>
            <a:ext cx="66042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fc5d405f2_4_1:notes"/>
          <p:cNvSpPr txBox="1">
            <a:spLocks noGrp="1"/>
          </p:cNvSpPr>
          <p:nvPr>
            <p:ph type="body" idx="1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fb1d50467_0_0:notes"/>
          <p:cNvSpPr txBox="1">
            <a:spLocks noGrp="1"/>
          </p:cNvSpPr>
          <p:nvPr>
            <p:ph type="body" idx="1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34fb1d50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fb1d50467_0_29:notes"/>
          <p:cNvSpPr txBox="1">
            <a:spLocks noGrp="1"/>
          </p:cNvSpPr>
          <p:nvPr>
            <p:ph type="body" idx="1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34fb1d5046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fb1d50467_0_9:notes"/>
          <p:cNvSpPr txBox="1">
            <a:spLocks noGrp="1"/>
          </p:cNvSpPr>
          <p:nvPr>
            <p:ph type="body" idx="1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34fb1d504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fc2ca3f61_2_17:notes"/>
          <p:cNvSpPr txBox="1">
            <a:spLocks noGrp="1"/>
          </p:cNvSpPr>
          <p:nvPr>
            <p:ph type="body" idx="1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34fc2ca3f61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95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51325" y="514350"/>
            <a:ext cx="6604325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6"/>
          <p:cNvSpPr txBox="1">
            <a:spLocks noGrp="1"/>
          </p:cNvSpPr>
          <p:nvPr>
            <p:ph type="title"/>
          </p:nvPr>
        </p:nvSpPr>
        <p:spPr>
          <a:xfrm>
            <a:off x="89544" y="91948"/>
            <a:ext cx="972691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ftr" idx="11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6"/>
          <p:cNvSpPr txBox="1">
            <a:spLocks noGrp="1"/>
          </p:cNvSpPr>
          <p:nvPr>
            <p:ph type="dt" idx="10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ldNum" idx="12"/>
          </p:nvPr>
        </p:nvSpPr>
        <p:spPr>
          <a:xfrm>
            <a:off x="92075" y="6713325"/>
            <a:ext cx="1349375" cy="14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7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7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7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27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27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127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127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7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fld id="{00000000-1234-1234-1234-123412341234}" type="slidenum">
              <a:rPr lang="en-US"/>
              <a:t>‹Nr.›</a:t>
            </a:fld>
            <a:r>
              <a:rPr lang="en-US"/>
              <a:t>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23-Apr-25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7"/>
          <p:cNvSpPr txBox="1">
            <a:spLocks noGrp="1"/>
          </p:cNvSpPr>
          <p:nvPr>
            <p:ph type="title"/>
          </p:nvPr>
        </p:nvSpPr>
        <p:spPr>
          <a:xfrm>
            <a:off x="89544" y="91948"/>
            <a:ext cx="972691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body" idx="1"/>
          </p:nvPr>
        </p:nvSpPr>
        <p:spPr>
          <a:xfrm>
            <a:off x="579657" y="3179699"/>
            <a:ext cx="5936615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ftr" idx="11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dt" idx="10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sldNum" idx="12"/>
          </p:nvPr>
        </p:nvSpPr>
        <p:spPr>
          <a:xfrm>
            <a:off x="92075" y="6713325"/>
            <a:ext cx="1349375" cy="14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7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7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7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27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27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127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127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7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fld id="{00000000-1234-1234-1234-123412341234}" type="slidenum">
              <a:rPr lang="en-US"/>
              <a:t>‹Nr.›</a:t>
            </a:fld>
            <a:r>
              <a:rPr lang="en-US"/>
              <a:t>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23-Apr-25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/>
          <p:cNvSpPr txBox="1">
            <a:spLocks noGrp="1"/>
          </p:cNvSpPr>
          <p:nvPr>
            <p:ph type="ftr" idx="11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dt" idx="10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92075" y="6713325"/>
            <a:ext cx="1349375" cy="14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7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7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7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27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27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127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127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7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fld id="{00000000-1234-1234-1234-123412341234}" type="slidenum">
              <a:rPr lang="en-US"/>
              <a:t>‹Nr.›</a:t>
            </a:fld>
            <a:r>
              <a:rPr lang="en-US"/>
              <a:t>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23-Apr-25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ctrTitle"/>
          </p:nvPr>
        </p:nvSpPr>
        <p:spPr>
          <a:xfrm>
            <a:off x="2420566" y="1063244"/>
            <a:ext cx="4223384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subTitle" idx="1"/>
          </p:nvPr>
        </p:nvSpPr>
        <p:spPr>
          <a:xfrm>
            <a:off x="1041384" y="3450844"/>
            <a:ext cx="7635240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ftr" idx="11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dt" idx="10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92075" y="6713325"/>
            <a:ext cx="1349375" cy="14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7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7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7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27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27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127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127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7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fld id="{00000000-1234-1234-1234-123412341234}" type="slidenum">
              <a:rPr lang="en-US"/>
              <a:t>‹Nr.›</a:t>
            </a:fld>
            <a:r>
              <a:rPr lang="en-US"/>
              <a:t>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23-Apr-25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89544" y="91948"/>
            <a:ext cx="972691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ftr" idx="11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dt" idx="10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92075" y="6713325"/>
            <a:ext cx="1349375" cy="14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7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7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7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27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27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127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127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7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fld id="{00000000-1234-1234-1234-123412341234}" type="slidenum">
              <a:rPr lang="en-US"/>
              <a:t>‹Nr.›</a:t>
            </a:fld>
            <a:r>
              <a:rPr lang="en-US"/>
              <a:t>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23-Apr-25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13001" y="6376829"/>
            <a:ext cx="400923" cy="4009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5"/>
          <p:cNvSpPr txBox="1">
            <a:spLocks noGrp="1"/>
          </p:cNvSpPr>
          <p:nvPr>
            <p:ph type="title"/>
          </p:nvPr>
        </p:nvSpPr>
        <p:spPr>
          <a:xfrm>
            <a:off x="89544" y="91948"/>
            <a:ext cx="972691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body" idx="1"/>
          </p:nvPr>
        </p:nvSpPr>
        <p:spPr>
          <a:xfrm>
            <a:off x="579657" y="3179699"/>
            <a:ext cx="5936615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ftr" idx="11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35"/>
          <p:cNvSpPr txBox="1">
            <a:spLocks noGrp="1"/>
          </p:cNvSpPr>
          <p:nvPr>
            <p:ph type="dt" idx="10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sldNum" idx="12"/>
          </p:nvPr>
        </p:nvSpPr>
        <p:spPr>
          <a:xfrm>
            <a:off x="92075" y="6713325"/>
            <a:ext cx="1349375" cy="14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700" lvl="0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700" lvl="1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700" lvl="2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700" lvl="3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2700" lvl="4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2700" lvl="5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12700" lvl="6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12700" lvl="7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700" lvl="8" indent="0">
              <a:lnSpc>
                <a:spcPct val="100000"/>
              </a:lnSpc>
              <a:spcBef>
                <a:spcPts val="0"/>
              </a:spcBef>
              <a:buNone/>
              <a:defRPr sz="8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fld id="{00000000-1234-1234-1234-123412341234}" type="slidenum">
              <a:rPr lang="en-US"/>
              <a:t>‹Nr.›</a:t>
            </a:fld>
            <a:r>
              <a:rPr lang="en-US"/>
              <a:t>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23-Apr-25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>
            <a:spLocks noGrp="1"/>
          </p:cNvSpPr>
          <p:nvPr>
            <p:ph type="title"/>
          </p:nvPr>
        </p:nvSpPr>
        <p:spPr>
          <a:xfrm>
            <a:off x="89544" y="91948"/>
            <a:ext cx="9726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Hackathon Goals: Build, Present, and Inspire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rgbClr val="E20413"/>
                </a:solidFill>
                <a:latin typeface="Trebuchet MS"/>
                <a:ea typeface="Trebuchet MS"/>
                <a:cs typeface="Trebuchet MS"/>
                <a:sym typeface="Trebuchet MS"/>
              </a:rPr>
              <a:t>Be creative and play to your strengths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" name="Google Shape;45;p25"/>
          <p:cNvSpPr txBox="1"/>
          <p:nvPr/>
        </p:nvSpPr>
        <p:spPr>
          <a:xfrm>
            <a:off x="683435" y="1670811"/>
            <a:ext cx="55194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Functional prototype/MVP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No restrictions for technology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Companion app or expand ours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755015" lvl="1" indent="-28575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More backend focus with designs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755015" lvl="1" indent="-28575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We're open to your proposals!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Can be customer facing solution or supply chain oriented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" name="Google Shape;46;p25"/>
          <p:cNvSpPr txBox="1"/>
          <p:nvPr/>
        </p:nvSpPr>
        <p:spPr>
          <a:xfrm>
            <a:off x="683435" y="3728211"/>
            <a:ext cx="72294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Presentation - Sell your product and idea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Trebuchet MS"/>
                <a:ea typeface="Trebuchet MS"/>
                <a:cs typeface="Trebuchet MS"/>
                <a:sym typeface="Trebuchet MS"/>
              </a:rPr>
              <a:t>What </a:t>
            </a: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- Solution overview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Trebuchet MS"/>
                <a:ea typeface="Trebuchet MS"/>
                <a:cs typeface="Trebuchet MS"/>
                <a:sym typeface="Trebuchet MS"/>
              </a:rPr>
              <a:t>How </a:t>
            </a: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- Architectural diagram (not the focus, explain more how it </a:t>
            </a:r>
            <a:r>
              <a:rPr lang="en-US" sz="1600" i="1">
                <a:latin typeface="Trebuchet MS"/>
                <a:ea typeface="Trebuchet MS"/>
                <a:cs typeface="Trebuchet MS"/>
                <a:sym typeface="Trebuchet MS"/>
              </a:rPr>
              <a:t>should be)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Trebuchet MS"/>
                <a:ea typeface="Trebuchet MS"/>
                <a:cs typeface="Trebuchet MS"/>
                <a:sym typeface="Trebuchet MS"/>
              </a:rPr>
              <a:t>Demo </a:t>
            </a: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– Show that your idea is working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>
                <a:latin typeface="Trebuchet MS"/>
                <a:ea typeface="Trebuchet MS"/>
                <a:cs typeface="Trebuchet MS"/>
                <a:sym typeface="Trebuchet MS"/>
              </a:rPr>
              <a:t>Roadmap </a:t>
            </a: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– Future improvements, scalability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" name="Google Shape;4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1787" y="579645"/>
            <a:ext cx="3365178" cy="350445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5"/>
          <p:cNvSpPr txBox="1"/>
          <p:nvPr/>
        </p:nvSpPr>
        <p:spPr>
          <a:xfrm>
            <a:off x="6086016" y="5162762"/>
            <a:ext cx="3528000" cy="973500"/>
          </a:xfrm>
          <a:prstGeom prst="rect">
            <a:avLst/>
          </a:prstGeom>
          <a:solidFill>
            <a:srgbClr val="E20413"/>
          </a:solidFill>
          <a:ln>
            <a:noFill/>
          </a:ln>
        </p:spPr>
        <p:txBody>
          <a:bodyPr spcFirstLastPara="1" wrap="square" lIns="0" tIns="8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10005" marR="780415" lvl="0" indent="-521970" algn="l" rtl="0">
              <a:lnSpc>
                <a:spcPct val="11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3 min pitch + 3 min Q&amp;A 1-2 persons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92075" y="6713325"/>
            <a:ext cx="13494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32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23-Apr-25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4fc5d405f2_4_1"/>
          <p:cNvSpPr txBox="1">
            <a:spLocks noGrp="1"/>
          </p:cNvSpPr>
          <p:nvPr>
            <p:ph type="title"/>
          </p:nvPr>
        </p:nvSpPr>
        <p:spPr>
          <a:xfrm>
            <a:off x="3845395" y="342475"/>
            <a:ext cx="22152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EcoCart AI</a:t>
            </a:r>
            <a:endParaRPr sz="3500"/>
          </a:p>
        </p:txBody>
      </p:sp>
      <p:sp>
        <p:nvSpPr>
          <p:cNvPr id="55" name="Google Shape;55;g34fc5d405f2_4_1"/>
          <p:cNvSpPr txBox="1"/>
          <p:nvPr/>
        </p:nvSpPr>
        <p:spPr>
          <a:xfrm>
            <a:off x="199175" y="6315200"/>
            <a:ext cx="719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4M1L - Niklas Wichter, Lenny Herold, Nick Xu, Jan Pluta , Noah Held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56;g34fc5d405f2_4_1" title="Compan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264" y="1036525"/>
            <a:ext cx="5059474" cy="505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D220171-0893-D35B-E0D9-F8563689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421"/>
            <a:ext cx="9910915" cy="5574890"/>
          </a:xfrm>
          <a:prstGeom prst="rect">
            <a:avLst/>
          </a:prstGeom>
        </p:spPr>
      </p:pic>
      <p:sp>
        <p:nvSpPr>
          <p:cNvPr id="61" name="Google Shape;61;g34fb1d50467_0_0"/>
          <p:cNvSpPr txBox="1"/>
          <p:nvPr/>
        </p:nvSpPr>
        <p:spPr>
          <a:xfrm>
            <a:off x="1383185" y="1782150"/>
            <a:ext cx="5519400" cy="2011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0000"/>
                </a:solidFill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endParaRPr sz="1600" dirty="0">
              <a:highlight>
                <a:srgbClr val="C0C0C0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80% food waste reduction by PIC NIC, consumer main sources of food waste </a:t>
            </a:r>
            <a:endParaRPr sz="1600" dirty="0">
              <a:highlight>
                <a:srgbClr val="C0C0C0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•"/>
            </a:pPr>
            <a:r>
              <a:rPr lang="en-US" sz="1600" dirty="0"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PIC NIC offers healthy, carbon saving recipes, but consumers still tend to consume carbon intense animal products</a:t>
            </a:r>
            <a:endParaRPr sz="1600" dirty="0">
              <a:highlight>
                <a:srgbClr val="C0C0C0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•"/>
            </a:pPr>
            <a:r>
              <a:rPr lang="en-US" sz="1600" dirty="0"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making food</a:t>
            </a:r>
            <a:endParaRPr sz="1600" dirty="0">
              <a:highlight>
                <a:srgbClr val="C0C0C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g34fb1d50467_0_0"/>
          <p:cNvSpPr txBox="1"/>
          <p:nvPr/>
        </p:nvSpPr>
        <p:spPr>
          <a:xfrm>
            <a:off x="1383185" y="4139811"/>
            <a:ext cx="7229400" cy="113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0000"/>
                </a:solidFill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Solution</a:t>
            </a:r>
            <a:endParaRPr sz="1600" dirty="0">
              <a:highlight>
                <a:srgbClr val="C0C0C0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 dirty="0"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Chatbot</a:t>
            </a:r>
            <a:r>
              <a:rPr lang="en-US" sz="1600" dirty="0"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 to offer recipes to the customer</a:t>
            </a:r>
            <a:endParaRPr sz="1600" dirty="0">
              <a:highlight>
                <a:srgbClr val="C0C0C0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b="1" dirty="0"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Point System</a:t>
            </a:r>
            <a:r>
              <a:rPr lang="en-US" sz="1600" dirty="0"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 points for buying perfectly imperfect, more carbon friendly meals </a:t>
            </a:r>
            <a:endParaRPr sz="1600" dirty="0">
              <a:highlight>
                <a:srgbClr val="C0C0C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g34fb1d50467_0_0"/>
          <p:cNvSpPr txBox="1"/>
          <p:nvPr/>
        </p:nvSpPr>
        <p:spPr>
          <a:xfrm>
            <a:off x="1293425" y="1551300"/>
            <a:ext cx="655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fb1d50467_0_29"/>
          <p:cNvSpPr txBox="1">
            <a:spLocks noGrp="1"/>
          </p:cNvSpPr>
          <p:nvPr>
            <p:ph type="title"/>
          </p:nvPr>
        </p:nvSpPr>
        <p:spPr>
          <a:xfrm>
            <a:off x="3984171" y="282036"/>
            <a:ext cx="1937657" cy="42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Data-Science</a:t>
            </a:r>
            <a:endParaRPr sz="2400" dirty="0"/>
          </a:p>
        </p:txBody>
      </p:sp>
      <p:sp>
        <p:nvSpPr>
          <p:cNvPr id="69" name="Google Shape;69;g34fb1d50467_0_29"/>
          <p:cNvSpPr txBox="1">
            <a:spLocks noGrp="1"/>
          </p:cNvSpPr>
          <p:nvPr>
            <p:ph type="sldNum" idx="12"/>
          </p:nvPr>
        </p:nvSpPr>
        <p:spPr>
          <a:xfrm>
            <a:off x="92075" y="6713325"/>
            <a:ext cx="1349400" cy="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34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23-Apr-25</a:t>
            </a:r>
            <a:endParaRPr/>
          </a:p>
        </p:txBody>
      </p:sp>
      <p:pic>
        <p:nvPicPr>
          <p:cNvPr id="70" name="Google Shape;70;g34fb1d5046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62" y="889300"/>
            <a:ext cx="6246825" cy="31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34fb1d50467_0_29"/>
          <p:cNvSpPr txBox="1"/>
          <p:nvPr/>
        </p:nvSpPr>
        <p:spPr>
          <a:xfrm>
            <a:off x="5621596" y="3987320"/>
            <a:ext cx="2905740" cy="250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 Output</a:t>
            </a:r>
            <a:endParaRPr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accuracy: 0.88</a:t>
            </a: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Testing accuracy: 0.78</a:t>
            </a: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7815" lvl="0" indent="-285115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Risk Distribution:</a:t>
            </a: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30200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-US" sz="16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High: 4</a:t>
            </a: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30200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-US" sz="16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Medium: 1</a:t>
            </a: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30200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-US" sz="16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Low: 2</a:t>
            </a: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Sensitive for high risk</a:t>
            </a: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" name="Google Shape;72;g34fb1d50467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659" y="3115225"/>
            <a:ext cx="3576650" cy="33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fb1d50467_0_9"/>
          <p:cNvSpPr txBox="1">
            <a:spLocks noGrp="1"/>
          </p:cNvSpPr>
          <p:nvPr>
            <p:ph type="sldNum" idx="12"/>
          </p:nvPr>
        </p:nvSpPr>
        <p:spPr>
          <a:xfrm>
            <a:off x="92075" y="6713325"/>
            <a:ext cx="1349400" cy="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33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23-Apr-25</a:t>
            </a:r>
            <a:endParaRPr/>
          </a:p>
        </p:txBody>
      </p:sp>
      <p:sp>
        <p:nvSpPr>
          <p:cNvPr id="5" name="Google Shape;83;g34fc2ca3f61_2_17">
            <a:extLst>
              <a:ext uri="{FF2B5EF4-FFF2-40B4-BE49-F238E27FC236}">
                <a16:creationId xmlns:a16="http://schemas.microsoft.com/office/drawing/2014/main" id="{CAE2F2A0-4B53-8C81-F470-4B2069DD675F}"/>
              </a:ext>
            </a:extLst>
          </p:cNvPr>
          <p:cNvSpPr txBox="1">
            <a:spLocks/>
          </p:cNvSpPr>
          <p:nvPr/>
        </p:nvSpPr>
        <p:spPr>
          <a:xfrm>
            <a:off x="3491943" y="253250"/>
            <a:ext cx="2922112" cy="42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US" sz="2400" dirty="0"/>
              <a:t>Tech Demonstration</a:t>
            </a:r>
            <a:endParaRPr lang="en-US" sz="1800" dirty="0"/>
          </a:p>
        </p:txBody>
      </p:sp>
      <p:pic>
        <p:nvPicPr>
          <p:cNvPr id="8" name="Q-Hack Demo final">
            <a:hlinkClick r:id="" action="ppaction://media"/>
            <a:extLst>
              <a:ext uri="{FF2B5EF4-FFF2-40B4-BE49-F238E27FC236}">
                <a16:creationId xmlns:a16="http://schemas.microsoft.com/office/drawing/2014/main" id="{752686FC-D2C0-6B86-7690-0CDA676D2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207" y="900111"/>
            <a:ext cx="9375586" cy="5273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fc2ca3f61_2_17"/>
          <p:cNvSpPr txBox="1">
            <a:spLocks noGrp="1"/>
          </p:cNvSpPr>
          <p:nvPr>
            <p:ph type="title"/>
          </p:nvPr>
        </p:nvSpPr>
        <p:spPr>
          <a:xfrm>
            <a:off x="3491944" y="228508"/>
            <a:ext cx="2922112" cy="42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Tech Demonstration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" name="Google Shape;84;g34fc2ca3f61_2_17"/>
          <p:cNvSpPr txBox="1">
            <a:spLocks noGrp="1"/>
          </p:cNvSpPr>
          <p:nvPr>
            <p:ph type="sldNum" idx="12"/>
          </p:nvPr>
        </p:nvSpPr>
        <p:spPr>
          <a:xfrm>
            <a:off x="92075" y="6713325"/>
            <a:ext cx="1349400" cy="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33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23-Apr-25</a:t>
            </a:r>
            <a:endParaRPr/>
          </a:p>
        </p:txBody>
      </p:sp>
      <p:pic>
        <p:nvPicPr>
          <p:cNvPr id="2" name="Bildschirmaufnahme 2025-04-24 um 11.20.07">
            <a:hlinkClick r:id="" action="ppaction://media"/>
            <a:extLst>
              <a:ext uri="{FF2B5EF4-FFF2-40B4-BE49-F238E27FC236}">
                <a16:creationId xmlns:a16="http://schemas.microsoft.com/office/drawing/2014/main" id="{481BC9A9-EED7-84CE-7F16-4A0E08CB22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914" y="844157"/>
            <a:ext cx="8744172" cy="5465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89544" y="91948"/>
            <a:ext cx="97269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90" name="Google Shape;90;p2"/>
          <p:cNvSpPr txBox="1"/>
          <p:nvPr/>
        </p:nvSpPr>
        <p:spPr>
          <a:xfrm>
            <a:off x="3836150" y="2856825"/>
            <a:ext cx="19737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C0000"/>
                </a:solidFill>
              </a:rPr>
              <a:t>Niklas Wichter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M.Sc. Business Informatics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35" lvl="0" indent="0" algn="ctr" rtl="0"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University of Mannheim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686325" y="5795100"/>
            <a:ext cx="1342200" cy="1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Nick Xu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M.Sc. Data Science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KU Leuven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671875" y="2850725"/>
            <a:ext cx="1819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Lenny Herold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35" lvl="0" indent="0" algn="ctr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B.Sc Business Mathematics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35" lvl="0" indent="0" algn="ctr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University of Mannheim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92075" y="6713325"/>
            <a:ext cx="1502400" cy="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Trebuchet MS"/>
                <a:ea typeface="Trebuchet MS"/>
                <a:cs typeface="Trebuchet MS"/>
                <a:sym typeface="Trebuchet MS"/>
              </a:rPr>
              <a:t>Confidential </a:t>
            </a:r>
            <a:r>
              <a:rPr lang="en-US" sz="800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 sz="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800">
                <a:latin typeface="Trebuchet MS"/>
                <a:ea typeface="Trebuchet MS"/>
                <a:cs typeface="Trebuchet MS"/>
                <a:sym typeface="Trebuchet MS"/>
              </a:rPr>
              <a:t>36 </a:t>
            </a:r>
            <a:r>
              <a:rPr lang="en-US" sz="800">
                <a:latin typeface="Noto Sans Symbols"/>
                <a:ea typeface="Noto Sans Symbols"/>
                <a:cs typeface="Noto Sans Symbols"/>
                <a:sym typeface="Noto Sans Symbols"/>
              </a:rPr>
              <a:t>•</a:t>
            </a:r>
            <a:r>
              <a:rPr lang="en-US" sz="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800">
                <a:latin typeface="Trebuchet MS"/>
                <a:ea typeface="Trebuchet MS"/>
                <a:cs typeface="Trebuchet MS"/>
                <a:sym typeface="Trebuchet MS"/>
              </a:rPr>
              <a:t>23-Apr-25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5275340" y="5795094"/>
            <a:ext cx="22167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Noah Held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35" lvl="0" indent="0" algn="ctr" rtl="0"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B.Sc Business Mathematics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35" lvl="0" indent="0" algn="ctr" rtl="0">
              <a:spcBef>
                <a:spcPts val="66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University of Mannheim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7217825" y="2795850"/>
            <a:ext cx="18192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92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Jan Pluta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635" lvl="0" indent="0" algn="ctr" rtl="0"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B.Sc Business Mathematics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35" lvl="0" indent="0" algn="ctr" rtl="0"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University of Mannheim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626175" y="860125"/>
            <a:ext cx="1973700" cy="1973700"/>
          </a:xfrm>
          <a:prstGeom prst="ellipse">
            <a:avLst/>
          </a:prstGeom>
          <a:noFill/>
          <a:ln w="76200" cap="flat" cmpd="sng">
            <a:solidFill>
              <a:srgbClr val="E204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3826575" y="860125"/>
            <a:ext cx="1973700" cy="1973700"/>
          </a:xfrm>
          <a:prstGeom prst="ellipse">
            <a:avLst/>
          </a:prstGeom>
          <a:noFill/>
          <a:ln w="76200" cap="flat" cmpd="sng">
            <a:solidFill>
              <a:srgbClr val="E204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7103175" y="860125"/>
            <a:ext cx="1973700" cy="1973700"/>
          </a:xfrm>
          <a:prstGeom prst="ellipse">
            <a:avLst/>
          </a:prstGeom>
          <a:noFill/>
          <a:ln w="76200" cap="flat" cmpd="sng">
            <a:solidFill>
              <a:srgbClr val="E204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5426775" y="3831925"/>
            <a:ext cx="1973700" cy="1973700"/>
          </a:xfrm>
          <a:prstGeom prst="ellipse">
            <a:avLst/>
          </a:prstGeom>
          <a:noFill/>
          <a:ln w="76200" cap="flat" cmpd="sng">
            <a:solidFill>
              <a:srgbClr val="E204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0" name="Google Shape;100;p2" descr="A group of men posing for a photo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00" y="3858900"/>
            <a:ext cx="1882275" cy="19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A group of men posing for a photo&#10;&#10;Description automatically generat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87" y="887097"/>
            <a:ext cx="1882275" cy="191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A group of men posing for a photo&#10;&#10;Description automatically generat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4637" y="887108"/>
            <a:ext cx="1882275" cy="191975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2378775" y="3831925"/>
            <a:ext cx="1973700" cy="1973700"/>
          </a:xfrm>
          <a:prstGeom prst="ellipse">
            <a:avLst/>
          </a:prstGeom>
          <a:noFill/>
          <a:ln w="76200" cap="flat" cmpd="sng">
            <a:solidFill>
              <a:srgbClr val="E2041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4" name="Google Shape;104;p2" title="Unbenannt-modifi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6275" y="3877636"/>
            <a:ext cx="1882300" cy="18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 title="Screenshot 2025-04-24 095525-modified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2287" y="912026"/>
            <a:ext cx="1882275" cy="18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A4-Papier (210 x 297 mm)</PresentationFormat>
  <Paragraphs>58</Paragraphs>
  <Slides>7</Slides>
  <Notes>7</Notes>
  <HiddenSlides>1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Times New Roman</vt:lpstr>
      <vt:lpstr>Trebuchet MS</vt:lpstr>
      <vt:lpstr>Noto Sans Symbols</vt:lpstr>
      <vt:lpstr>Arial</vt:lpstr>
      <vt:lpstr>Office Theme</vt:lpstr>
      <vt:lpstr>Hackathon Goals: Build, Present, and Inspire Be creative and play to your strengths</vt:lpstr>
      <vt:lpstr>EcoCart AI</vt:lpstr>
      <vt:lpstr>PowerPoint-Präsentation</vt:lpstr>
      <vt:lpstr>Data-Science</vt:lpstr>
      <vt:lpstr>PowerPoint-Präsentation</vt:lpstr>
      <vt:lpstr>Tech Demonstration</vt:lpstr>
      <vt:lpstr>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NWichter</dc:creator>
  <cp:lastModifiedBy>Niklas Wichter</cp:lastModifiedBy>
  <cp:revision>3</cp:revision>
  <dcterms:created xsi:type="dcterms:W3CDTF">2025-04-23T21:44:41Z</dcterms:created>
  <dcterms:modified xsi:type="dcterms:W3CDTF">2025-04-24T09:54:39Z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2025-04-23T00:00:00Z</vt:filetime>
  </property>
  <property fmtid="{D5CDD505-2E9C-101B-9397-08002B2CF9AE}" pid="3" name="LastSaved">
    <vt:filetime>2025-04-23T00:00:00Z</vt:filetime>
  </property>
  <property fmtid="{D5CDD505-2E9C-101B-9397-08002B2CF9AE}" pid="4" name="Producer">
    <vt:lpwstr>macOS Version 15.3 (Build 24D60) Quartz PDFContext</vt:lpwstr>
  </property>
</Properties>
</file>